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309" r:id="rId5"/>
    <p:sldId id="306" r:id="rId6"/>
    <p:sldId id="311" r:id="rId7"/>
    <p:sldId id="296" r:id="rId8"/>
    <p:sldId id="312" r:id="rId9"/>
    <p:sldId id="287" r:id="rId10"/>
    <p:sldId id="305" r:id="rId1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24" autoAdjust="0"/>
  </p:normalViewPr>
  <p:slideViewPr>
    <p:cSldViewPr snapToGrid="0">
      <p:cViewPr varScale="1">
        <p:scale>
          <a:sx n="69" d="100"/>
          <a:sy n="69" d="100"/>
        </p:scale>
        <p:origin x="780" y="60"/>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6" d="100"/>
          <a:sy n="86" d="100"/>
        </p:scale>
        <p:origin x="38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78396B8-7395-4270-B8F2-4CBA071736E1}" type="datetime1">
              <a:rPr lang="es-ES" smtClean="0"/>
              <a:t>05/02/2024</a:t>
            </a:fld>
            <a:endParaRPr lang="es-ES" dirty="0"/>
          </a:p>
        </p:txBody>
      </p:sp>
      <p:sp>
        <p:nvSpPr>
          <p:cNvPr id="4" name="Marcador de pie de página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s-ES" smtClean="0"/>
              <a:t>‹Nº›</a:t>
            </a:fld>
            <a:endParaRPr lang="es-ES"/>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90534-F78D-4CB7-BDCF-1A3A18E977B2}" type="datetime1">
              <a:rPr lang="es-ES" smtClean="0"/>
              <a:pPr/>
              <a:t>05/02/2024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6B913A0-8194-43AB-8CE1-D8825DE3150C}" type="slidenum">
              <a:rPr lang="es-ES" noProof="0" smtClean="0"/>
              <a:t>‹Nº›</a:t>
            </a:fld>
            <a:endParaRPr lang="es-ES"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1</a:t>
            </a:fld>
            <a:endParaRPr lang="es-ES"/>
          </a:p>
        </p:txBody>
      </p:sp>
    </p:spTree>
    <p:extLst>
      <p:ext uri="{BB962C8B-B14F-4D97-AF65-F5344CB8AC3E}">
        <p14:creationId xmlns:p14="http://schemas.microsoft.com/office/powerpoint/2010/main" val="192483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noProof="0" dirty="0"/>
          </a:p>
        </p:txBody>
      </p:sp>
      <p:sp>
        <p:nvSpPr>
          <p:cNvPr id="4" name="Marcador de número de diapositiva 3"/>
          <p:cNvSpPr>
            <a:spLocks noGrp="1"/>
          </p:cNvSpPr>
          <p:nvPr>
            <p:ph type="sldNum" sz="quarter" idx="5"/>
          </p:nvPr>
        </p:nvSpPr>
        <p:spPr/>
        <p:txBody>
          <a:bodyPr rtlCol="0"/>
          <a:lstStyle/>
          <a:p>
            <a:pPr rtl="0"/>
            <a:fld id="{D6B913A0-8194-43AB-8CE1-D8825DE3150C}" type="slidenum">
              <a:rPr lang="es-ES" smtClean="0"/>
              <a:t>2</a:t>
            </a:fld>
            <a:endParaRPr lang="es-ES"/>
          </a:p>
        </p:txBody>
      </p:sp>
    </p:spTree>
    <p:extLst>
      <p:ext uri="{BB962C8B-B14F-4D97-AF65-F5344CB8AC3E}">
        <p14:creationId xmlns:p14="http://schemas.microsoft.com/office/powerpoint/2010/main" val="19136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3</a:t>
            </a:fld>
            <a:endParaRPr lang="es-ES"/>
          </a:p>
        </p:txBody>
      </p:sp>
    </p:spTree>
    <p:extLst>
      <p:ext uri="{BB962C8B-B14F-4D97-AF65-F5344CB8AC3E}">
        <p14:creationId xmlns:p14="http://schemas.microsoft.com/office/powerpoint/2010/main" val="338597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4</a:t>
            </a:fld>
            <a:endParaRPr lang="es-ES"/>
          </a:p>
        </p:txBody>
      </p:sp>
    </p:spTree>
    <p:extLst>
      <p:ext uri="{BB962C8B-B14F-4D97-AF65-F5344CB8AC3E}">
        <p14:creationId xmlns:p14="http://schemas.microsoft.com/office/powerpoint/2010/main" val="3442244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718BE-5307-8371-A084-4DE126A228B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6FA9C2-F71E-146C-DE36-2E485793FF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813381-7E0A-6168-7DD4-C1260B665D06}"/>
              </a:ext>
            </a:extLst>
          </p:cNvPr>
          <p:cNvSpPr>
            <a:spLocks noGrp="1"/>
          </p:cNvSpPr>
          <p:nvPr>
            <p:ph type="body" idx="1"/>
          </p:nvPr>
        </p:nvSpPr>
        <p:spPr/>
        <p:txBody>
          <a:bodyPr/>
          <a:lstStyle/>
          <a:p>
            <a:pPr algn="l"/>
            <a:endParaRPr lang="es-ES" noProof="0" dirty="0"/>
          </a:p>
        </p:txBody>
      </p:sp>
      <p:sp>
        <p:nvSpPr>
          <p:cNvPr id="4" name="Marcador de número de diapositiva 3">
            <a:extLst>
              <a:ext uri="{FF2B5EF4-FFF2-40B4-BE49-F238E27FC236}">
                <a16:creationId xmlns:a16="http://schemas.microsoft.com/office/drawing/2014/main" id="{212E4CB0-6A3D-200D-72C2-B564215479A5}"/>
              </a:ext>
            </a:extLst>
          </p:cNvPr>
          <p:cNvSpPr>
            <a:spLocks noGrp="1"/>
          </p:cNvSpPr>
          <p:nvPr>
            <p:ph type="sldNum" sz="quarter" idx="5"/>
          </p:nvPr>
        </p:nvSpPr>
        <p:spPr/>
        <p:txBody>
          <a:bodyPr/>
          <a:lstStyle/>
          <a:p>
            <a:pPr rtl="0"/>
            <a:fld id="{D6B913A0-8194-43AB-8CE1-D8825DE3150C}" type="slidenum">
              <a:rPr lang="es-ES" smtClean="0"/>
              <a:t>5</a:t>
            </a:fld>
            <a:endParaRPr lang="es-ES"/>
          </a:p>
        </p:txBody>
      </p:sp>
    </p:spTree>
    <p:extLst>
      <p:ext uri="{BB962C8B-B14F-4D97-AF65-F5344CB8AC3E}">
        <p14:creationId xmlns:p14="http://schemas.microsoft.com/office/powerpoint/2010/main" val="154284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6</a:t>
            </a:fld>
            <a:endParaRPr lang="es-ES"/>
          </a:p>
        </p:txBody>
      </p:sp>
    </p:spTree>
    <p:extLst>
      <p:ext uri="{BB962C8B-B14F-4D97-AF65-F5344CB8AC3E}">
        <p14:creationId xmlns:p14="http://schemas.microsoft.com/office/powerpoint/2010/main" val="2488429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D6B913A0-8194-43AB-8CE1-D8825DE3150C}" type="slidenum">
              <a:rPr lang="es-ES" smtClean="0"/>
              <a:t>7</a:t>
            </a:fld>
            <a:endParaRPr lang="es-ES"/>
          </a:p>
        </p:txBody>
      </p:sp>
    </p:spTree>
    <p:extLst>
      <p:ext uri="{BB962C8B-B14F-4D97-AF65-F5344CB8AC3E}">
        <p14:creationId xmlns:p14="http://schemas.microsoft.com/office/powerpoint/2010/main" val="3320771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Marcador de posición de imagen 8" descr="fotografía de una hoja de palmera sobre fondo rosa&#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ángulo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vl1pPr>
          </a:lstStyle>
          <a:p>
            <a:pPr rtl="0"/>
            <a:r>
              <a:rPr lang="es-ES" noProof="0"/>
              <a:t>Haga clic para modificar el estilo de título del patrón</a:t>
            </a:r>
          </a:p>
        </p:txBody>
      </p:sp>
      <p:sp>
        <p:nvSpPr>
          <p:cNvPr id="9" name="Subtítulo 2">
            <a:extLst>
              <a:ext uri="{FF2B5EF4-FFF2-40B4-BE49-F238E27FC236}">
                <a16:creationId xmlns:a16="http://schemas.microsoft.com/office/drawing/2014/main" id="{8FD8B2AA-F7CC-4211-87D1-ABF49E99949D}"/>
              </a:ext>
            </a:extLst>
          </p:cNvPr>
          <p:cNvSpPr>
            <a:spLocks noGrp="1"/>
          </p:cNvSpPr>
          <p:nvPr>
            <p:ph type="subTitle" idx="1" hasCustomPrompt="1"/>
          </p:nvPr>
        </p:nvSpPr>
        <p:spPr>
          <a:xfrm>
            <a:off x="6730584" y="4379976"/>
            <a:ext cx="3937416" cy="572798"/>
          </a:xfrm>
        </p:spPr>
        <p:txBody>
          <a:bodyPr rtlCol="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11" name="Marcador de posición de imagen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p>
            <a:pPr rtl="0"/>
            <a:r>
              <a:rPr lang="es-ES" noProof="0"/>
              <a:t>Haga clic en el icono para agregar una imagen</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esgos y beneficios">
    <p:spTree>
      <p:nvGrpSpPr>
        <p:cNvPr id="1" name=""/>
        <p:cNvGrpSpPr/>
        <p:nvPr/>
      </p:nvGrpSpPr>
      <p:grpSpPr>
        <a:xfrm>
          <a:off x="0" y="0"/>
          <a:ext cx="0" cy="0"/>
          <a:chOff x="0" y="0"/>
          <a:chExt cx="0" cy="0"/>
        </a:xfrm>
      </p:grpSpPr>
      <p:pic>
        <p:nvPicPr>
          <p:cNvPr id="13" name="Marcador de posición de imagen 44" descr="Fotografía de hojas de palmera&#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ángulo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Título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vl1pPr>
          </a:lstStyle>
          <a:p>
            <a:pPr rtl="0"/>
            <a:r>
              <a:rPr lang="es-ES" noProof="0"/>
              <a:t>Haga clic para modificar el estilo de título del patrón</a:t>
            </a:r>
          </a:p>
        </p:txBody>
      </p:sp>
      <p:sp>
        <p:nvSpPr>
          <p:cNvPr id="12" name="Marcador de posición de imagen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p>
            <a:pPr rtl="0"/>
            <a:r>
              <a:rPr lang="es-ES" noProof="0"/>
              <a:t>Haga clic en el icono para agregar una imagen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cla">
    <p:spTree>
      <p:nvGrpSpPr>
        <p:cNvPr id="1" name=""/>
        <p:cNvGrpSpPr/>
        <p:nvPr/>
      </p:nvGrpSpPr>
      <p:grpSpPr>
        <a:xfrm>
          <a:off x="0" y="0"/>
          <a:ext cx="0" cy="0"/>
          <a:chOff x="0" y="0"/>
          <a:chExt cx="0" cy="0"/>
        </a:xfrm>
      </p:grpSpPr>
      <p:pic>
        <p:nvPicPr>
          <p:cNvPr id="13" name="Marcador de posición de imagen 8" descr="fotografía del teclado de un portátil rodeado de 2 hojas de palma&#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ángulo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Título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editar el texto</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s-ES" noProof="0"/>
              <a:t>Haga clic para editar el texto</a:t>
            </a:r>
          </a:p>
        </p:txBody>
      </p:sp>
      <p:sp>
        <p:nvSpPr>
          <p:cNvPr id="12" name="Marcador de posición de imagen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p>
            <a:pPr rtl="0"/>
            <a:r>
              <a:rPr lang="es-ES" noProof="0"/>
              <a:t>Haga clic en el icono para agregar una imagen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ES"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s-ES" noProof="0"/>
              <a:t>Plan de negocios de Contoso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os clav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es-ES" noProof="0"/>
              <a:t>Haga clic para modificar el estilo de título del patrón</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
        <p:nvSpPr>
          <p:cNvPr id="8" name="Marcador de contenido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9" name="Marcador de contenido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0" name="Marcador de contenido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1" name="Marcador de contenido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pic>
        <p:nvPicPr>
          <p:cNvPr id="8" name="Marcador de posición de imagen 13" descr="fotografía de primer plano de hoja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claración de objetivos">
    <p:spTree>
      <p:nvGrpSpPr>
        <p:cNvPr id="1" name=""/>
        <p:cNvGrpSpPr/>
        <p:nvPr/>
      </p:nvGrpSpPr>
      <p:grpSpPr>
        <a:xfrm>
          <a:off x="0" y="0"/>
          <a:ext cx="0" cy="0"/>
          <a:chOff x="0" y="0"/>
          <a:chExt cx="0" cy="0"/>
        </a:xfrm>
      </p:grpSpPr>
      <p:pic>
        <p:nvPicPr>
          <p:cNvPr id="9" name="Marcador de posición de imagen 8" descr="Fotografía de hojas de palmera&#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ángulo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Marcador de posición de imagen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p>
            <a:pPr rtl="0"/>
            <a:r>
              <a:rPr lang="es-ES" noProof="0"/>
              <a:t>Haga clic en el icono para agregar una imagen</a:t>
            </a:r>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pic>
        <p:nvPicPr>
          <p:cNvPr id="21" name="Marcador de posición de imagen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es-ES" noProof="0"/>
              <a:t>Haga clic para modificar el estilo de título del patrón</a:t>
            </a:r>
          </a:p>
        </p:txBody>
      </p:sp>
      <p:sp>
        <p:nvSpPr>
          <p:cNvPr id="8" name="Marcador de posición de imagen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3" name="Marcador de texto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4" name="Marcador de texto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9" name="Marcador de posición de imagen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5" name="Marcador de texto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6" name="Marcador de texto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10" name="Marcador de posición de imagen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7" name="Marcador de texto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18" name="Marcador de texto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11" name="Marcador de posición de imagen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es-ES" noProof="0"/>
              <a:t>Haga clic en el icono para agregar una imagen</a:t>
            </a:r>
          </a:p>
        </p:txBody>
      </p:sp>
      <p:sp>
        <p:nvSpPr>
          <p:cNvPr id="19" name="Marcador de texto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Nombre</a:t>
            </a:r>
          </a:p>
        </p:txBody>
      </p:sp>
      <p:sp>
        <p:nvSpPr>
          <p:cNvPr id="20" name="Marcador de texto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s-ES"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Plan de negocios de Contoso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anigrama">
    <p:spTree>
      <p:nvGrpSpPr>
        <p:cNvPr id="1" name=""/>
        <p:cNvGrpSpPr/>
        <p:nvPr/>
      </p:nvGrpSpPr>
      <p:grpSpPr>
        <a:xfrm>
          <a:off x="0" y="0"/>
          <a:ext cx="0" cy="0"/>
          <a:chOff x="0" y="0"/>
          <a:chExt cx="0" cy="0"/>
        </a:xfrm>
      </p:grpSpPr>
      <p:pic>
        <p:nvPicPr>
          <p:cNvPr id="8" name="Marcador de posición de imagen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ES"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ES" noProof="0"/>
              <a:t>Plan de negocios de Contoso</a:t>
            </a:r>
          </a:p>
        </p:txBody>
      </p:sp>
      <p:sp>
        <p:nvSpPr>
          <p:cNvPr id="5" name="Marcador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
        <p:nvSpPr>
          <p:cNvPr id="21" name="Marcador de posición de SmartArt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s-ES" noProof="0"/>
              <a:t>Haga clic en el icono para agregar un elemento gráfico SmartArt</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ortunidades">
    <p:spTree>
      <p:nvGrpSpPr>
        <p:cNvPr id="1" name=""/>
        <p:cNvGrpSpPr/>
        <p:nvPr/>
      </p:nvGrpSpPr>
      <p:grpSpPr>
        <a:xfrm>
          <a:off x="0" y="0"/>
          <a:ext cx="0" cy="0"/>
          <a:chOff x="0" y="0"/>
          <a:chExt cx="0" cy="0"/>
        </a:xfrm>
      </p:grpSpPr>
      <p:pic>
        <p:nvPicPr>
          <p:cNvPr id="18" name="Marcador de posición de imagen 17" descr="fotografía de primer plano de planta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ángulo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Título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vl1pPr>
          </a:lstStyle>
          <a:p>
            <a:pPr rtl="0"/>
            <a:r>
              <a:rPr lang="es-ES" noProof="0"/>
              <a:t>Haga clic para modificar el estilo de título del patrón</a:t>
            </a:r>
          </a:p>
        </p:txBody>
      </p:sp>
      <p:sp>
        <p:nvSpPr>
          <p:cNvPr id="10" name="Marcador de contenido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3" name="Marcador de contenido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2" name="Marcador de contenido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5" name="Marcador de contenido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4" name="Marcador de contenido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1" name="Marcador de contenido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8" name="Marcador de contenido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7" name="Marcador de contenido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16" name="Marcador de contenido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umen del mercado">
    <p:spTree>
      <p:nvGrpSpPr>
        <p:cNvPr id="1" name=""/>
        <p:cNvGrpSpPr/>
        <p:nvPr/>
      </p:nvGrpSpPr>
      <p:grpSpPr>
        <a:xfrm>
          <a:off x="0" y="0"/>
          <a:ext cx="0" cy="0"/>
          <a:chOff x="0" y="0"/>
          <a:chExt cx="0" cy="0"/>
        </a:xfrm>
      </p:grpSpPr>
      <p:pic>
        <p:nvPicPr>
          <p:cNvPr id="10" name="Marcador de posición de imagen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ángulo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8" name="Marcador de contenido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9" name="Marcador de contenido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accent1"/>
        </a:solidFill>
        <a:effectLst/>
      </p:bgPr>
    </p:bg>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p>
            <a:pPr rtl="0"/>
            <a:r>
              <a:rPr lang="es-ES" noProof="0"/>
              <a:t>Haga clic en el icono para agregar una imagen</a:t>
            </a:r>
          </a:p>
        </p:txBody>
      </p:sp>
      <p:sp>
        <p:nvSpPr>
          <p:cNvPr id="13" name="Rectángulo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vl1pPr>
          </a:lstStyle>
          <a:p>
            <a:pPr rtl="0"/>
            <a:r>
              <a:rPr lang="es-ES" noProof="0"/>
              <a:t>Haga clic para modificar el estilo de título del patrón</a:t>
            </a:r>
          </a:p>
        </p:txBody>
      </p:sp>
      <p:sp>
        <p:nvSpPr>
          <p:cNvPr id="9" name="Marcador de posición de imagen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p>
            <a:pPr rtl="0"/>
            <a:r>
              <a:rPr lang="es-ES" noProof="0"/>
              <a:t>Haga clic en el icono para agregar una imagen</a:t>
            </a:r>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o de empresa">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es-ES" noProof="0"/>
              <a:t>Haga clic en el icono para agregar una imagen</a:t>
            </a:r>
          </a:p>
        </p:txBody>
      </p:sp>
      <p:sp>
        <p:nvSpPr>
          <p:cNvPr id="8" name="Rectángulo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es-ES" sz="3600"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s-ES" noProof="0"/>
              <a:t>Haga clic para editar el texto</a:t>
            </a:r>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s-ES"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es-ES" noProof="0"/>
              <a:t>Haga clic para modificar el estilo de título del patrón</a:t>
            </a:r>
          </a:p>
        </p:txBody>
      </p:sp>
      <p:sp>
        <p:nvSpPr>
          <p:cNvPr id="64" name="Marcador de texto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es-ES" noProof="0"/>
              <a:t>Título del elemento</a:t>
            </a:r>
          </a:p>
        </p:txBody>
      </p:sp>
      <p:sp>
        <p:nvSpPr>
          <p:cNvPr id="38" name="Marcador de texto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39" name="Marcador de texto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0" name="Marcador de texto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1" name="Marcador de texto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2" name="Marcador de texto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4" name="Marcador de texto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5" name="Marcador de texto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6" name="Marcador de texto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8" name="Marcador de texto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9" name="Marcador de texto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7" name="Marcador de texto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0" name="Marcador de texto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1" name="Marcador de texto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43" name="Marcador de texto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ES" noProof="0"/>
              <a:t>Año</a:t>
            </a:r>
          </a:p>
        </p:txBody>
      </p:sp>
      <p:sp>
        <p:nvSpPr>
          <p:cNvPr id="52" name="Marcador de texto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3" name="Marcador de texto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4" name="Marcador de texto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5" name="Marcador de texto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6" name="Marcador de texto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7" name="Marcador de texto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8" name="Marcador de texto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0" name="Marcador de texto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1" name="Marcador de texto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59" name="Marcador de texto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2" name="Marcador de texto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63" name="Marcador de texto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s-ES" noProof="0"/>
              <a:t>MM</a:t>
            </a:r>
          </a:p>
        </p:txBody>
      </p:sp>
      <p:sp>
        <p:nvSpPr>
          <p:cNvPr id="33" name="Marcador de fecha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s-ES" noProof="0"/>
              <a:t>20XX</a:t>
            </a:r>
          </a:p>
        </p:txBody>
      </p:sp>
      <p:sp>
        <p:nvSpPr>
          <p:cNvPr id="34" name="Marcador de pie de página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s-ES" noProof="0"/>
              <a:t>Plan de negocios de Contoso</a:t>
            </a:r>
          </a:p>
        </p:txBody>
      </p:sp>
      <p:sp>
        <p:nvSpPr>
          <p:cNvPr id="35" name="Marcador de número de diapositiva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noProof="0" smtClean="0"/>
              <a:t>‹Nº›</a:t>
            </a:fld>
            <a:endParaRPr lang="es-ES" noProof="0"/>
          </a:p>
        </p:txBody>
      </p:sp>
    </p:spTree>
    <p:extLst>
      <p:ext uri="{BB962C8B-B14F-4D97-AF65-F5344CB8AC3E}">
        <p14:creationId xmlns:p14="http://schemas.microsoft.com/office/powerpoint/2010/main" val="411064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rtl="0"/>
            <a:r>
              <a:rPr lang="es-ES" noProof="0"/>
              <a:t>20XX</a:t>
            </a:r>
          </a:p>
        </p:txBody>
      </p:sp>
      <p:sp>
        <p:nvSpPr>
          <p:cNvPr id="5" name="Marcador de pie de página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pPr rtl="0"/>
            <a:r>
              <a:rPr lang="es-ES" noProof="0"/>
              <a:t>Plan de negocios de Contoso</a:t>
            </a:r>
          </a:p>
        </p:txBody>
      </p:sp>
      <p:sp>
        <p:nvSpPr>
          <p:cNvPr id="6" name="Marcador de número de diapositiva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pPr rtl="0"/>
            <a:fld id="{B5CEABB6-07DC-46E8-9B57-56EC44A396E5}" type="slidenum">
              <a:rPr lang="es-ES" noProof="0" smtClean="0"/>
              <a:pPr rtl="0"/>
              <a:t>‹Nº›</a:t>
            </a:fld>
            <a:endParaRPr lang="es-ES"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730584" y="1572260"/>
            <a:ext cx="3937416" cy="1811528"/>
          </a:xfrm>
        </p:spPr>
        <p:txBody>
          <a:bodyPr rtlCol="0">
            <a:normAutofit/>
          </a:bodyPr>
          <a:lstStyle/>
          <a:p>
            <a:pPr algn="ctr" rtl="0"/>
            <a:r>
              <a:rPr lang="es-ES" sz="3600" i="1" dirty="0"/>
              <a:t>Proyecto Final</a:t>
            </a:r>
            <a:br>
              <a:rPr lang="es-ES" sz="3600" dirty="0"/>
            </a:br>
            <a:r>
              <a:rPr lang="es-ES" sz="3600" dirty="0"/>
              <a:t>Sistema de gestión carcelaria</a:t>
            </a:r>
            <a:endParaRPr lang="es-ES" dirty="0"/>
          </a:p>
        </p:txBody>
      </p:sp>
      <p:sp>
        <p:nvSpPr>
          <p:cNvPr id="23" name="Subtítulo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1051006"/>
          </a:xfrm>
        </p:spPr>
        <p:txBody>
          <a:bodyPr rtlCol="0">
            <a:normAutofit fontScale="92500" lnSpcReduction="10000"/>
          </a:bodyPr>
          <a:lstStyle/>
          <a:p>
            <a:pPr rtl="0"/>
            <a:r>
              <a:rPr lang="es-ES" b="1" dirty="0"/>
              <a:t>Grupo #4:</a:t>
            </a:r>
          </a:p>
          <a:p>
            <a:pPr rtl="0"/>
            <a:r>
              <a:rPr lang="es-ES" dirty="0"/>
              <a:t>Juan Diego Guerrero Camargo</a:t>
            </a:r>
          </a:p>
          <a:p>
            <a:pPr rtl="0"/>
            <a:r>
              <a:rPr lang="es-ES" dirty="0"/>
              <a:t>Ricardo Fabian Espinosa Largo</a:t>
            </a:r>
          </a:p>
        </p:txBody>
      </p:sp>
      <p:pic>
        <p:nvPicPr>
          <p:cNvPr id="1030" name="Picture 6" descr="Sistema informatico de gestion de una carcel en java">
            <a:extLst>
              <a:ext uri="{FF2B5EF4-FFF2-40B4-BE49-F238E27FC236}">
                <a16:creationId xmlns:a16="http://schemas.microsoft.com/office/drawing/2014/main" id="{390EF5B0-0582-75C2-E87E-58ADA2F9AE1D}"/>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4545" b="454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18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rtlCol="0">
            <a:normAutofit fontScale="90000"/>
          </a:bodyPr>
          <a:lstStyle/>
          <a:p>
            <a:pPr algn="ctr" rtl="0"/>
            <a:r>
              <a:rPr lang="es-ES" dirty="0"/>
              <a:t>INTRODUCCION Y CONTEXTO</a:t>
            </a:r>
          </a:p>
        </p:txBody>
      </p:sp>
      <p:sp>
        <p:nvSpPr>
          <p:cNvPr id="3" name="Subtítulo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203704"/>
          </a:xfrm>
        </p:spPr>
        <p:txBody>
          <a:bodyPr vert="horz" lIns="91440" tIns="45720" rIns="91440" bIns="45720" rtlCol="0" anchor="t">
            <a:normAutofit/>
          </a:bodyPr>
          <a:lstStyle/>
          <a:p>
            <a:pPr algn="just" rtl="0"/>
            <a:r>
              <a:rPr lang="es-ES" sz="1600" dirty="0"/>
              <a:t>El sistema que hemos creado sirve para administrar un centro penitenciario, que en este caso la Cárcel de Loja, un establecimiento para albergar personas privadas de libertad (PPL) que funciona desde antes de 1980 y se ha mantenido en funcionamiento continuo hasta la actualidad.</a:t>
            </a:r>
            <a:endParaRPr lang="es-ES" dirty="0"/>
          </a:p>
        </p:txBody>
      </p:sp>
      <p:sp>
        <p:nvSpPr>
          <p:cNvPr id="6" name="Marcador de fecha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rtlCol="0"/>
          <a:lstStyle/>
          <a:p>
            <a:pPr rtl="0"/>
            <a:r>
              <a:rPr lang="es-ES" sz="1400" dirty="0"/>
              <a:t>Proyecto final</a:t>
            </a:r>
            <a:endParaRPr lang="es-ES" dirty="0"/>
          </a:p>
        </p:txBody>
      </p:sp>
      <p:sp>
        <p:nvSpPr>
          <p:cNvPr id="4" name="Marcador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ES" smtClean="0"/>
              <a:pPr/>
              <a:t>2</a:t>
            </a:fld>
            <a:endParaRPr lang="es-ES" dirty="0"/>
          </a:p>
        </p:txBody>
      </p:sp>
      <p:pic>
        <p:nvPicPr>
          <p:cNvPr id="2050" name="Picture 2" descr="Sistema informatico de gestion de una carcel en java">
            <a:extLst>
              <a:ext uri="{FF2B5EF4-FFF2-40B4-BE49-F238E27FC236}">
                <a16:creationId xmlns:a16="http://schemas.microsoft.com/office/drawing/2014/main" id="{D83FADDB-40F1-DBCD-8810-E7F34E90ECE0}"/>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1108" r="11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es-ES" dirty="0"/>
              <a:t>DATOS DE LA CARCEL</a:t>
            </a:r>
          </a:p>
        </p:txBody>
      </p:sp>
      <p:sp>
        <p:nvSpPr>
          <p:cNvPr id="3" name="Marcador de contenido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es-ES" sz="1800" dirty="0"/>
              <a:t>La cárcel tiene una capacidad para 800 PPL, consta de 400 celdas, es decir 2 PPL por celda.</a:t>
            </a:r>
          </a:p>
          <a:p>
            <a:pPr rtl="0"/>
            <a:endParaRPr lang="es-ES" dirty="0"/>
          </a:p>
        </p:txBody>
      </p:sp>
      <p:sp>
        <p:nvSpPr>
          <p:cNvPr id="12" name="Marcador de contenido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normAutofit/>
          </a:bodyPr>
          <a:lstStyle/>
          <a:p>
            <a:pPr rtl="0"/>
            <a:r>
              <a:rPr lang="es-ES" sz="1800" dirty="0"/>
              <a:t>Tiene 5 pabellones, uno de alta peligrosidad, dos de mediana peligrosidad y dos de baja peligrosidad</a:t>
            </a:r>
          </a:p>
        </p:txBody>
      </p:sp>
      <p:sp>
        <p:nvSpPr>
          <p:cNvPr id="13" name="Marcador de contenido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normAutofit/>
          </a:bodyPr>
          <a:lstStyle/>
          <a:p>
            <a:pPr rtl="0"/>
            <a:r>
              <a:rPr lang="es-ES" sz="1800" dirty="0"/>
              <a:t>Los PPL se clasifican según su peligrosidad en “Alto”, “Medio”, “Bajo”.</a:t>
            </a:r>
          </a:p>
        </p:txBody>
      </p:sp>
      <p:sp>
        <p:nvSpPr>
          <p:cNvPr id="4" name="Marcador de fecha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es-ES" dirty="0"/>
              <a:t>Proyecto Final</a:t>
            </a:r>
          </a:p>
        </p:txBody>
      </p:sp>
      <p:sp>
        <p:nvSpPr>
          <p:cNvPr id="7" name="Marcador de número de diapositiva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3</a:t>
            </a:fld>
            <a:endParaRPr lang="es-ES" dirty="0"/>
          </a:p>
        </p:txBody>
      </p:sp>
      <p:pic>
        <p:nvPicPr>
          <p:cNvPr id="25" name="Gráfico 24" descr="Esquema de herramientas">
            <a:extLst>
              <a:ext uri="{FF2B5EF4-FFF2-40B4-BE49-F238E27FC236}">
                <a16:creationId xmlns:a16="http://schemas.microsoft.com/office/drawing/2014/main" id="{7E436211-2D54-47AE-BB55-F32290DDB5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8390" y="2705418"/>
            <a:ext cx="731520" cy="731520"/>
          </a:xfrm>
          <a:prstGeom prst="rect">
            <a:avLst/>
          </a:prstGeom>
        </p:spPr>
      </p:pic>
      <p:pic>
        <p:nvPicPr>
          <p:cNvPr id="27" name="Gráfico 26" descr="Esquema de gráfico de barras con tendencia ascendente">
            <a:extLst>
              <a:ext uri="{FF2B5EF4-FFF2-40B4-BE49-F238E27FC236}">
                <a16:creationId xmlns:a16="http://schemas.microsoft.com/office/drawing/2014/main" id="{64F99BBE-1996-4227-A4DE-D13CD35149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65292" y="2727326"/>
            <a:ext cx="731520" cy="731520"/>
          </a:xfrm>
          <a:prstGeom prst="rect">
            <a:avLst/>
          </a:prstGeom>
        </p:spPr>
      </p:pic>
      <p:pic>
        <p:nvPicPr>
          <p:cNvPr id="29" name="Gráfico 28" descr="Esquema de dinero">
            <a:extLst>
              <a:ext uri="{FF2B5EF4-FFF2-40B4-BE49-F238E27FC236}">
                <a16:creationId xmlns:a16="http://schemas.microsoft.com/office/drawing/2014/main" id="{2EE071B9-4843-404F-95CC-3894A5FAD61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a:bodyPr>
          <a:lstStyle/>
          <a:p>
            <a:pPr rtl="0"/>
            <a:r>
              <a:rPr lang="es-ES" dirty="0"/>
              <a:t>CARACTERISTICAS DEL PROGRAMA </a:t>
            </a:r>
          </a:p>
        </p:txBody>
      </p:sp>
      <p:sp>
        <p:nvSpPr>
          <p:cNvPr id="40" name="Marcador de contenido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es-ES" sz="1600" dirty="0"/>
              <a:t>VISUALIZAR INFORMACION GENERAL</a:t>
            </a:r>
            <a:endParaRPr lang="es-ES" dirty="0"/>
          </a:p>
        </p:txBody>
      </p:sp>
      <p:sp>
        <p:nvSpPr>
          <p:cNvPr id="38" name="Marcador de contenido 3">
            <a:extLst>
              <a:ext uri="{FF2B5EF4-FFF2-40B4-BE49-F238E27FC236}">
                <a16:creationId xmlns:a16="http://schemas.microsoft.com/office/drawing/2014/main" id="{032280DC-AEF9-204E-A92B-A433E91E435C}"/>
              </a:ext>
            </a:extLst>
          </p:cNvPr>
          <p:cNvSpPr>
            <a:spLocks noGrp="1"/>
          </p:cNvSpPr>
          <p:nvPr>
            <p:ph idx="1"/>
          </p:nvPr>
        </p:nvSpPr>
        <p:spPr>
          <a:xfrm>
            <a:off x="1657183" y="2707070"/>
            <a:ext cx="4114800" cy="1224374"/>
          </a:xfrm>
        </p:spPr>
        <p:txBody>
          <a:bodyPr vert="horz" lIns="91440" tIns="45720" rIns="91440" bIns="45720" rtlCol="0" anchor="t">
            <a:noAutofit/>
          </a:bodyPr>
          <a:lstStyle/>
          <a:p>
            <a:pPr algn="just" rtl="0"/>
            <a:r>
              <a:rPr lang="es-ES" sz="1600" dirty="0"/>
              <a:t>Cuando el usuario elige esta opción automáticamente se abre un archivo .txt con información general de la cárcel (Historia, Características, etc.).</a:t>
            </a:r>
          </a:p>
          <a:p>
            <a:pPr rtl="0"/>
            <a:endParaRPr lang="es-ES" sz="1200" dirty="0"/>
          </a:p>
        </p:txBody>
      </p:sp>
      <p:sp>
        <p:nvSpPr>
          <p:cNvPr id="43" name="Marcador de contenido 31">
            <a:extLst>
              <a:ext uri="{FF2B5EF4-FFF2-40B4-BE49-F238E27FC236}">
                <a16:creationId xmlns:a16="http://schemas.microsoft.com/office/drawing/2014/main" id="{FFD777EC-E653-DE40-A635-99F5A0B723DE}"/>
              </a:ext>
            </a:extLst>
          </p:cNvPr>
          <p:cNvSpPr>
            <a:spLocks noGrp="1"/>
          </p:cNvSpPr>
          <p:nvPr>
            <p:ph idx="19"/>
          </p:nvPr>
        </p:nvSpPr>
        <p:spPr>
          <a:xfrm>
            <a:off x="1657183" y="4046192"/>
            <a:ext cx="4114800" cy="274320"/>
          </a:xfrm>
        </p:spPr>
        <p:txBody>
          <a:bodyPr rtlCol="0"/>
          <a:lstStyle/>
          <a:p>
            <a:pPr rtl="0"/>
            <a:r>
              <a:rPr lang="es-ES" sz="1400" dirty="0"/>
              <a:t>VISUALIZAR BASE DE DATOS</a:t>
            </a:r>
          </a:p>
        </p:txBody>
      </p:sp>
      <p:sp>
        <p:nvSpPr>
          <p:cNvPr id="42" name="Marcador de contenido 30">
            <a:extLst>
              <a:ext uri="{FF2B5EF4-FFF2-40B4-BE49-F238E27FC236}">
                <a16:creationId xmlns:a16="http://schemas.microsoft.com/office/drawing/2014/main" id="{F040CB1D-0082-0741-910A-688CA7131529}"/>
              </a:ext>
            </a:extLst>
          </p:cNvPr>
          <p:cNvSpPr>
            <a:spLocks noGrp="1"/>
          </p:cNvSpPr>
          <p:nvPr>
            <p:ph idx="18"/>
          </p:nvPr>
        </p:nvSpPr>
        <p:spPr>
          <a:xfrm>
            <a:off x="1657183" y="4379222"/>
            <a:ext cx="4114800" cy="1186897"/>
          </a:xfrm>
        </p:spPr>
        <p:txBody>
          <a:bodyPr rtlCol="0">
            <a:noAutofit/>
          </a:bodyPr>
          <a:lstStyle/>
          <a:p>
            <a:pPr algn="just" rtl="0"/>
            <a:r>
              <a:rPr lang="es-ES" dirty="0"/>
              <a:t>El usuario tiene la opción de mirar la base de datos de los PPL </a:t>
            </a:r>
            <a:r>
              <a:rPr lang="es-ES" b="1" dirty="0"/>
              <a:t>completa </a:t>
            </a:r>
            <a:r>
              <a:rPr lang="es-ES" dirty="0"/>
              <a:t>o </a:t>
            </a:r>
            <a:r>
              <a:rPr lang="es-ES" b="1" dirty="0"/>
              <a:t>por pabellones</a:t>
            </a:r>
            <a:r>
              <a:rPr lang="es-ES" dirty="0"/>
              <a:t>, cuando selecciona esta opción el archivo se abre automáticamente.</a:t>
            </a:r>
          </a:p>
        </p:txBody>
      </p:sp>
      <p:sp>
        <p:nvSpPr>
          <p:cNvPr id="41" name="Marcador de contenido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es-ES" sz="1600" dirty="0"/>
              <a:t>BUSCAR PPL</a:t>
            </a:r>
            <a:endParaRPr lang="es-ES" dirty="0"/>
          </a:p>
        </p:txBody>
      </p:sp>
      <p:sp>
        <p:nvSpPr>
          <p:cNvPr id="39" name="Marcador de contenido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860440"/>
          </a:xfrm>
        </p:spPr>
        <p:txBody>
          <a:bodyPr rtlCol="0">
            <a:normAutofit fontScale="92500"/>
          </a:bodyPr>
          <a:lstStyle/>
          <a:p>
            <a:pPr algn="just" rtl="0"/>
            <a:r>
              <a:rPr lang="es-ES" sz="1600" dirty="0"/>
              <a:t>Se puede buscar un PPL usando su </a:t>
            </a:r>
            <a:r>
              <a:rPr lang="es-ES" sz="1600" b="1" dirty="0"/>
              <a:t>numeración</a:t>
            </a:r>
            <a:r>
              <a:rPr lang="es-ES" sz="1600" dirty="0"/>
              <a:t> o también usando su </a:t>
            </a:r>
            <a:r>
              <a:rPr lang="es-ES" sz="1600" b="1" dirty="0"/>
              <a:t>identificación.</a:t>
            </a:r>
            <a:endParaRPr lang="es-ES" b="1" dirty="0"/>
          </a:p>
        </p:txBody>
      </p:sp>
      <p:sp>
        <p:nvSpPr>
          <p:cNvPr id="47" name="Marcador de contenido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rtlCol="0"/>
          <a:lstStyle/>
          <a:p>
            <a:pPr rtl="0"/>
            <a:r>
              <a:rPr lang="es-ES" sz="1600" dirty="0"/>
              <a:t>ESTADISTICA</a:t>
            </a:r>
          </a:p>
        </p:txBody>
      </p:sp>
      <p:sp>
        <p:nvSpPr>
          <p:cNvPr id="46" name="Marcador de contenido 34">
            <a:extLst>
              <a:ext uri="{FF2B5EF4-FFF2-40B4-BE49-F238E27FC236}">
                <a16:creationId xmlns:a16="http://schemas.microsoft.com/office/drawing/2014/main" id="{9E2D7212-9D44-BA47-91D4-3FB11FDCE39E}"/>
              </a:ext>
            </a:extLst>
          </p:cNvPr>
          <p:cNvSpPr>
            <a:spLocks noGrp="1"/>
          </p:cNvSpPr>
          <p:nvPr>
            <p:ph idx="22"/>
          </p:nvPr>
        </p:nvSpPr>
        <p:spPr>
          <a:xfrm>
            <a:off x="6404811" y="3865135"/>
            <a:ext cx="4114800" cy="1245607"/>
          </a:xfrm>
        </p:spPr>
        <p:txBody>
          <a:bodyPr rtlCol="0">
            <a:normAutofit/>
          </a:bodyPr>
          <a:lstStyle/>
          <a:p>
            <a:pPr algn="just" rtl="0"/>
            <a:r>
              <a:rPr lang="es-ES" dirty="0"/>
              <a:t>Con tan solo seleccionar una opción el usuario puede acceder a una estadística completa:  Promedio de edades, promedio de penas, delitos más cometidos según la clasificación, etc.</a:t>
            </a:r>
          </a:p>
          <a:p>
            <a:pPr rtl="0"/>
            <a:endParaRPr lang="es-ES" sz="1100" dirty="0"/>
          </a:p>
        </p:txBody>
      </p:sp>
      <p:sp>
        <p:nvSpPr>
          <p:cNvPr id="3" name="Marcador de fecha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6" name="Marcador de pie de página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rtlCol="0"/>
          <a:lstStyle/>
          <a:p>
            <a:pPr rtl="0"/>
            <a:r>
              <a:rPr lang="es-ES" dirty="0"/>
              <a:t>Proyecto Final</a:t>
            </a:r>
          </a:p>
        </p:txBody>
      </p:sp>
      <p:sp>
        <p:nvSpPr>
          <p:cNvPr id="7" name="Marcador de número de diapositiva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4</a:t>
            </a:fld>
            <a:endParaRPr lang="es-ES"/>
          </a:p>
        </p:txBody>
      </p:sp>
    </p:spTree>
    <p:extLst>
      <p:ext uri="{BB962C8B-B14F-4D97-AF65-F5344CB8AC3E}">
        <p14:creationId xmlns:p14="http://schemas.microsoft.com/office/powerpoint/2010/main" val="51704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8883F-0B1B-C09D-177C-A19BB1342E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F0FB6E6-30D1-61EE-EF83-58E167AAF7C4}"/>
              </a:ext>
            </a:extLst>
          </p:cNvPr>
          <p:cNvSpPr>
            <a:spLocks noGrp="1"/>
          </p:cNvSpPr>
          <p:nvPr>
            <p:ph type="title"/>
          </p:nvPr>
        </p:nvSpPr>
        <p:spPr>
          <a:xfrm>
            <a:off x="1066800" y="1500288"/>
            <a:ext cx="10058400" cy="565265"/>
          </a:xfrm>
        </p:spPr>
        <p:txBody>
          <a:bodyPr rtlCol="0">
            <a:normAutofit/>
          </a:bodyPr>
          <a:lstStyle/>
          <a:p>
            <a:pPr rtl="0"/>
            <a:r>
              <a:rPr lang="es-ES" dirty="0"/>
              <a:t>CARACTERISTICAS DEL PROGRAMA </a:t>
            </a:r>
          </a:p>
        </p:txBody>
      </p:sp>
      <p:sp>
        <p:nvSpPr>
          <p:cNvPr id="40" name="Marcador de contenido 28">
            <a:extLst>
              <a:ext uri="{FF2B5EF4-FFF2-40B4-BE49-F238E27FC236}">
                <a16:creationId xmlns:a16="http://schemas.microsoft.com/office/drawing/2014/main" id="{28DAF6DE-08C2-ABC1-8667-E9A814146181}"/>
              </a:ext>
            </a:extLst>
          </p:cNvPr>
          <p:cNvSpPr>
            <a:spLocks noGrp="1"/>
          </p:cNvSpPr>
          <p:nvPr>
            <p:ph idx="16"/>
          </p:nvPr>
        </p:nvSpPr>
        <p:spPr>
          <a:xfrm>
            <a:off x="1657183" y="2411516"/>
            <a:ext cx="4114800" cy="274320"/>
          </a:xfrm>
        </p:spPr>
        <p:txBody>
          <a:bodyPr rtlCol="0"/>
          <a:lstStyle/>
          <a:p>
            <a:pPr rtl="0"/>
            <a:r>
              <a:rPr lang="es-ES" sz="1600" dirty="0"/>
              <a:t>OPCION DE ADMINISTRADOR</a:t>
            </a:r>
            <a:endParaRPr lang="es-ES" dirty="0"/>
          </a:p>
        </p:txBody>
      </p:sp>
      <p:sp>
        <p:nvSpPr>
          <p:cNvPr id="38" name="Marcador de contenido 3">
            <a:extLst>
              <a:ext uri="{FF2B5EF4-FFF2-40B4-BE49-F238E27FC236}">
                <a16:creationId xmlns:a16="http://schemas.microsoft.com/office/drawing/2014/main" id="{AB0EEFFB-2896-5903-E107-A2D195B6B7AC}"/>
              </a:ext>
            </a:extLst>
          </p:cNvPr>
          <p:cNvSpPr>
            <a:spLocks noGrp="1"/>
          </p:cNvSpPr>
          <p:nvPr>
            <p:ph idx="1"/>
          </p:nvPr>
        </p:nvSpPr>
        <p:spPr>
          <a:xfrm>
            <a:off x="1657183" y="2707070"/>
            <a:ext cx="4114800" cy="1224374"/>
          </a:xfrm>
        </p:spPr>
        <p:txBody>
          <a:bodyPr vert="horz" lIns="91440" tIns="45720" rIns="91440" bIns="45720" rtlCol="0" anchor="t">
            <a:noAutofit/>
          </a:bodyPr>
          <a:lstStyle/>
          <a:p>
            <a:pPr algn="just" rtl="0"/>
            <a:r>
              <a:rPr lang="es-ES" sz="1600" dirty="0"/>
              <a:t>El programa dispone de una opción la cual solo está disponible para personal autorizado, posee una contraseña para su acceso</a:t>
            </a:r>
          </a:p>
          <a:p>
            <a:pPr rtl="0"/>
            <a:endParaRPr lang="es-ES" sz="1200" dirty="0"/>
          </a:p>
        </p:txBody>
      </p:sp>
      <p:sp>
        <p:nvSpPr>
          <p:cNvPr id="43" name="Marcador de contenido 31">
            <a:extLst>
              <a:ext uri="{FF2B5EF4-FFF2-40B4-BE49-F238E27FC236}">
                <a16:creationId xmlns:a16="http://schemas.microsoft.com/office/drawing/2014/main" id="{0FF141AB-58F8-52D0-FCBA-E323907A5781}"/>
              </a:ext>
            </a:extLst>
          </p:cNvPr>
          <p:cNvSpPr>
            <a:spLocks noGrp="1"/>
          </p:cNvSpPr>
          <p:nvPr>
            <p:ph idx="19"/>
          </p:nvPr>
        </p:nvSpPr>
        <p:spPr>
          <a:xfrm>
            <a:off x="1657183" y="4046192"/>
            <a:ext cx="4114800" cy="274320"/>
          </a:xfrm>
        </p:spPr>
        <p:txBody>
          <a:bodyPr rtlCol="0"/>
          <a:lstStyle/>
          <a:p>
            <a:pPr rtl="0"/>
            <a:r>
              <a:rPr lang="es-ES" sz="1400" dirty="0"/>
              <a:t>AGREGAR O TRASLADAR PPL</a:t>
            </a:r>
          </a:p>
        </p:txBody>
      </p:sp>
      <p:sp>
        <p:nvSpPr>
          <p:cNvPr id="42" name="Marcador de contenido 30">
            <a:extLst>
              <a:ext uri="{FF2B5EF4-FFF2-40B4-BE49-F238E27FC236}">
                <a16:creationId xmlns:a16="http://schemas.microsoft.com/office/drawing/2014/main" id="{6CAA36A5-8A6F-E53E-37B8-8FCFE004F4A4}"/>
              </a:ext>
            </a:extLst>
          </p:cNvPr>
          <p:cNvSpPr>
            <a:spLocks noGrp="1"/>
          </p:cNvSpPr>
          <p:nvPr>
            <p:ph idx="18"/>
          </p:nvPr>
        </p:nvSpPr>
        <p:spPr>
          <a:xfrm>
            <a:off x="1657183" y="4379222"/>
            <a:ext cx="4114800" cy="1186897"/>
          </a:xfrm>
        </p:spPr>
        <p:txBody>
          <a:bodyPr rtlCol="0">
            <a:noAutofit/>
          </a:bodyPr>
          <a:lstStyle/>
          <a:p>
            <a:pPr algn="just" rtl="0"/>
            <a:r>
              <a:rPr lang="es-ES" dirty="0"/>
              <a:t>Dentro de la opción de administración se puede agregar o eliminar un PPL de la cárcel.</a:t>
            </a:r>
          </a:p>
        </p:txBody>
      </p:sp>
      <p:sp>
        <p:nvSpPr>
          <p:cNvPr id="41" name="Marcador de contenido 29">
            <a:extLst>
              <a:ext uri="{FF2B5EF4-FFF2-40B4-BE49-F238E27FC236}">
                <a16:creationId xmlns:a16="http://schemas.microsoft.com/office/drawing/2014/main" id="{4A89F576-4A99-5365-D897-3B819B92D860}"/>
              </a:ext>
            </a:extLst>
          </p:cNvPr>
          <p:cNvSpPr>
            <a:spLocks noGrp="1"/>
          </p:cNvSpPr>
          <p:nvPr>
            <p:ph idx="17"/>
          </p:nvPr>
        </p:nvSpPr>
        <p:spPr>
          <a:xfrm>
            <a:off x="6404811" y="2411516"/>
            <a:ext cx="4114800" cy="274320"/>
          </a:xfrm>
        </p:spPr>
        <p:txBody>
          <a:bodyPr rtlCol="0"/>
          <a:lstStyle/>
          <a:p>
            <a:pPr rtl="0"/>
            <a:r>
              <a:rPr lang="es-ES" sz="1600" dirty="0"/>
              <a:t>CASTIGOS</a:t>
            </a:r>
            <a:endParaRPr lang="es-ES" dirty="0"/>
          </a:p>
        </p:txBody>
      </p:sp>
      <p:sp>
        <p:nvSpPr>
          <p:cNvPr id="39" name="Marcador de contenido 4">
            <a:extLst>
              <a:ext uri="{FF2B5EF4-FFF2-40B4-BE49-F238E27FC236}">
                <a16:creationId xmlns:a16="http://schemas.microsoft.com/office/drawing/2014/main" id="{E6227942-B515-62D8-2A63-72555A4C26A2}"/>
              </a:ext>
            </a:extLst>
          </p:cNvPr>
          <p:cNvSpPr>
            <a:spLocks noGrp="1"/>
          </p:cNvSpPr>
          <p:nvPr>
            <p:ph idx="15"/>
          </p:nvPr>
        </p:nvSpPr>
        <p:spPr>
          <a:xfrm>
            <a:off x="6404811" y="2707070"/>
            <a:ext cx="4114800" cy="1137789"/>
          </a:xfrm>
        </p:spPr>
        <p:txBody>
          <a:bodyPr rtlCol="0">
            <a:normAutofit fontScale="92500"/>
          </a:bodyPr>
          <a:lstStyle/>
          <a:p>
            <a:pPr algn="just" rtl="0"/>
            <a:r>
              <a:rPr lang="es-ES" dirty="0"/>
              <a:t>Otra de las opciones de administración es aplicar sanciones a los PP y se lo puede hacer de dos maneras, aumentando penas o disminuyendo horas de visita.</a:t>
            </a:r>
            <a:endParaRPr lang="es-ES" sz="1200" dirty="0"/>
          </a:p>
        </p:txBody>
      </p:sp>
      <p:sp>
        <p:nvSpPr>
          <p:cNvPr id="47" name="Marcador de contenido 35">
            <a:extLst>
              <a:ext uri="{FF2B5EF4-FFF2-40B4-BE49-F238E27FC236}">
                <a16:creationId xmlns:a16="http://schemas.microsoft.com/office/drawing/2014/main" id="{366CE19C-81F6-87A5-D90C-418A53FD5C11}"/>
              </a:ext>
            </a:extLst>
          </p:cNvPr>
          <p:cNvSpPr>
            <a:spLocks noGrp="1"/>
          </p:cNvSpPr>
          <p:nvPr>
            <p:ph idx="23"/>
          </p:nvPr>
        </p:nvSpPr>
        <p:spPr>
          <a:xfrm>
            <a:off x="6404811" y="3866093"/>
            <a:ext cx="4114800" cy="274320"/>
          </a:xfrm>
        </p:spPr>
        <p:txBody>
          <a:bodyPr rtlCol="0"/>
          <a:lstStyle/>
          <a:p>
            <a:pPr rtl="0"/>
            <a:r>
              <a:rPr lang="es-ES" sz="1600" dirty="0"/>
              <a:t>CONSULTAR CELDAS DISPONIBLES</a:t>
            </a:r>
          </a:p>
        </p:txBody>
      </p:sp>
      <p:sp>
        <p:nvSpPr>
          <p:cNvPr id="46" name="Marcador de contenido 34">
            <a:extLst>
              <a:ext uri="{FF2B5EF4-FFF2-40B4-BE49-F238E27FC236}">
                <a16:creationId xmlns:a16="http://schemas.microsoft.com/office/drawing/2014/main" id="{AE894D04-FD91-8A26-A4B0-4B6B0952A6FB}"/>
              </a:ext>
            </a:extLst>
          </p:cNvPr>
          <p:cNvSpPr>
            <a:spLocks noGrp="1"/>
          </p:cNvSpPr>
          <p:nvPr>
            <p:ph idx="22"/>
          </p:nvPr>
        </p:nvSpPr>
        <p:spPr>
          <a:xfrm>
            <a:off x="6420019" y="4112780"/>
            <a:ext cx="4114800" cy="1245607"/>
          </a:xfrm>
        </p:spPr>
        <p:txBody>
          <a:bodyPr rtlCol="0">
            <a:normAutofit/>
          </a:bodyPr>
          <a:lstStyle/>
          <a:p>
            <a:pPr algn="just" rtl="0"/>
            <a:r>
              <a:rPr lang="es-ES" dirty="0"/>
              <a:t>Por último, en esta opción de administración se puede consultar si existe un cupo disponible y en caso de haberlo en que pabellón y celda se encuentra.</a:t>
            </a:r>
          </a:p>
          <a:p>
            <a:pPr rtl="0"/>
            <a:endParaRPr lang="es-ES" sz="1100" dirty="0"/>
          </a:p>
        </p:txBody>
      </p:sp>
      <p:sp>
        <p:nvSpPr>
          <p:cNvPr id="3" name="Marcador de fecha 2">
            <a:extLst>
              <a:ext uri="{FF2B5EF4-FFF2-40B4-BE49-F238E27FC236}">
                <a16:creationId xmlns:a16="http://schemas.microsoft.com/office/drawing/2014/main" id="{9D0D537D-4892-B35A-80E0-E572C0ABCB43}"/>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6" name="Marcador de pie de página 5">
            <a:extLst>
              <a:ext uri="{FF2B5EF4-FFF2-40B4-BE49-F238E27FC236}">
                <a16:creationId xmlns:a16="http://schemas.microsoft.com/office/drawing/2014/main" id="{8924FBCB-DBB8-157A-FB79-A5502EDF08AD}"/>
              </a:ext>
            </a:extLst>
          </p:cNvPr>
          <p:cNvSpPr>
            <a:spLocks noGrp="1"/>
          </p:cNvSpPr>
          <p:nvPr>
            <p:ph type="ftr" sz="quarter" idx="11"/>
          </p:nvPr>
        </p:nvSpPr>
        <p:spPr>
          <a:xfrm>
            <a:off x="4038600" y="6356350"/>
            <a:ext cx="4114800" cy="365125"/>
          </a:xfrm>
        </p:spPr>
        <p:txBody>
          <a:bodyPr rtlCol="0"/>
          <a:lstStyle/>
          <a:p>
            <a:pPr rtl="0"/>
            <a:r>
              <a:rPr lang="es-ES"/>
              <a:t>Plan de negocios de Contoso</a:t>
            </a:r>
          </a:p>
        </p:txBody>
      </p:sp>
      <p:sp>
        <p:nvSpPr>
          <p:cNvPr id="7" name="Marcador de número de diapositiva 6">
            <a:extLst>
              <a:ext uri="{FF2B5EF4-FFF2-40B4-BE49-F238E27FC236}">
                <a16:creationId xmlns:a16="http://schemas.microsoft.com/office/drawing/2014/main" id="{BEF03D0B-DB66-A9C8-46EA-1111FCD957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5</a:t>
            </a:fld>
            <a:endParaRPr lang="es-ES"/>
          </a:p>
        </p:txBody>
      </p:sp>
    </p:spTree>
    <p:extLst>
      <p:ext uri="{BB962C8B-B14F-4D97-AF65-F5344CB8AC3E}">
        <p14:creationId xmlns:p14="http://schemas.microsoft.com/office/powerpoint/2010/main" val="3112259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Fotografía de una planta junto a un sofá">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12188952" cy="6858000"/>
          </a:xfrm>
        </p:spPr>
      </p:pic>
      <p:sp>
        <p:nvSpPr>
          <p:cNvPr id="34" name="Título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rtlCol="0"/>
          <a:lstStyle/>
          <a:p>
            <a:pPr rtl="0"/>
            <a:r>
              <a:rPr lang="es-ES" dirty="0"/>
              <a:t>Funciones especiales</a:t>
            </a:r>
          </a:p>
        </p:txBody>
      </p:sp>
      <p:sp>
        <p:nvSpPr>
          <p:cNvPr id="3" name="Marcador de contenido 2">
            <a:extLst>
              <a:ext uri="{FF2B5EF4-FFF2-40B4-BE49-F238E27FC236}">
                <a16:creationId xmlns:a16="http://schemas.microsoft.com/office/drawing/2014/main" id="{DE58B68F-CCA9-4C91-85AC-597D8C51D3DD}"/>
              </a:ext>
            </a:extLst>
          </p:cNvPr>
          <p:cNvSpPr>
            <a:spLocks noGrp="1"/>
          </p:cNvSpPr>
          <p:nvPr>
            <p:ph idx="1"/>
          </p:nvPr>
        </p:nvSpPr>
        <p:spPr>
          <a:xfrm>
            <a:off x="6630924" y="2457783"/>
            <a:ext cx="4416552" cy="3097889"/>
          </a:xfrm>
        </p:spPr>
        <p:txBody>
          <a:bodyPr vert="horz" lIns="91440" tIns="45720" rIns="91440" bIns="45720" rtlCol="0" anchor="t">
            <a:normAutofit/>
          </a:bodyPr>
          <a:lstStyle/>
          <a:p>
            <a:pPr rtl="0"/>
            <a:r>
              <a:rPr lang="es-ES" b="1" dirty="0"/>
              <a:t>GENERACION DE DATOS ALEATORIA: </a:t>
            </a:r>
            <a:r>
              <a:rPr lang="es-ES" dirty="0"/>
              <a:t>Para ejecutar el programa, otra clase genera el archivo aleatorio con toda la base datos llena.</a:t>
            </a:r>
            <a:endParaRPr lang="es-ES" b="1" dirty="0"/>
          </a:p>
          <a:p>
            <a:pPr rtl="0"/>
            <a:r>
              <a:rPr lang="es-ES" b="1" dirty="0"/>
              <a:t>ESCRITURA / LECTURA DE ARCHIVOS:  </a:t>
            </a:r>
            <a:r>
              <a:rPr lang="es-ES" dirty="0"/>
              <a:t>El programa genera archivos .</a:t>
            </a:r>
            <a:r>
              <a:rPr lang="es-ES" dirty="0" err="1"/>
              <a:t>csv</a:t>
            </a:r>
            <a:r>
              <a:rPr lang="es-ES" dirty="0"/>
              <a:t> disponibles para el usuario.</a:t>
            </a:r>
          </a:p>
          <a:p>
            <a:pPr rtl="0"/>
            <a:r>
              <a:rPr lang="es-ES" b="1" dirty="0"/>
              <a:t>APERTURA DE ARCHIVOS AUTOMATICA: </a:t>
            </a:r>
            <a:r>
              <a:rPr lang="es-ES" dirty="0"/>
              <a:t>Cuando el usuario decide ver un archivo el programa lo abre automáticamente.</a:t>
            </a:r>
          </a:p>
          <a:p>
            <a:pPr rtl="0"/>
            <a:r>
              <a:rPr lang="es-ES" b="1" dirty="0"/>
              <a:t>USO DE FECHA ACTUAL: </a:t>
            </a:r>
            <a:r>
              <a:rPr lang="es-ES" dirty="0"/>
              <a:t>Siempre que se ejecute el programa va a usar la fecha del sistema.</a:t>
            </a:r>
            <a:endParaRPr lang="es-ES" b="1" dirty="0"/>
          </a:p>
        </p:txBody>
      </p:sp>
      <p:sp>
        <p:nvSpPr>
          <p:cNvPr id="4" name="Marcador de fecha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rtlCol="0"/>
          <a:lstStyle/>
          <a:p>
            <a:pPr rtl="0"/>
            <a:r>
              <a:rPr lang="es-ES" dirty="0"/>
              <a:t>Proyecto Final</a:t>
            </a:r>
          </a:p>
        </p:txBody>
      </p:sp>
      <p:sp>
        <p:nvSpPr>
          <p:cNvPr id="7" name="Marcador de número de diapositiva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6</a:t>
            </a:fld>
            <a:endParaRPr lang="es-ES"/>
          </a:p>
        </p:txBody>
      </p:sp>
    </p:spTree>
    <p:extLst>
      <p:ext uri="{BB962C8B-B14F-4D97-AF65-F5344CB8AC3E}">
        <p14:creationId xmlns:p14="http://schemas.microsoft.com/office/powerpoint/2010/main" val="20218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rtlCol="0">
            <a:normAutofit/>
          </a:bodyPr>
          <a:lstStyle/>
          <a:p>
            <a:pPr rtl="0"/>
            <a:r>
              <a:rPr lang="es-ES"/>
              <a:t>Gracias</a:t>
            </a:r>
          </a:p>
        </p:txBody>
      </p:sp>
      <p:sp>
        <p:nvSpPr>
          <p:cNvPr id="3" name="Marcador de contenido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rtlCol="0"/>
          <a:lstStyle/>
          <a:p>
            <a:pPr rtl="0"/>
            <a:r>
              <a:rPr lang="es-ES" dirty="0"/>
              <a:t>Ricardo Espinosa</a:t>
            </a:r>
          </a:p>
          <a:p>
            <a:pPr rtl="0"/>
            <a:r>
              <a:rPr lang="es-ES" dirty="0"/>
              <a:t>Juan Diego Guerrero</a:t>
            </a:r>
          </a:p>
        </p:txBody>
      </p:sp>
      <p:sp>
        <p:nvSpPr>
          <p:cNvPr id="4" name="Marcador de fecha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rtlCol="0"/>
          <a:lstStyle/>
          <a:p>
            <a:pPr rtl="0"/>
            <a:r>
              <a:rPr lang="es-ES"/>
              <a:t>20XX</a:t>
            </a:r>
          </a:p>
        </p:txBody>
      </p:sp>
      <p:sp>
        <p:nvSpPr>
          <p:cNvPr id="5" name="Marcador de pie de página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rtlCol="0"/>
          <a:lstStyle/>
          <a:p>
            <a:pPr rtl="0"/>
            <a:r>
              <a:rPr lang="es-ES" dirty="0"/>
              <a:t>Proyecto Final</a:t>
            </a:r>
          </a:p>
        </p:txBody>
      </p:sp>
      <p:sp>
        <p:nvSpPr>
          <p:cNvPr id="6" name="Marcador de número de diapositiva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ES" smtClean="0"/>
              <a:pPr rtl="0"/>
              <a:t>7</a:t>
            </a:fld>
            <a:endParaRPr lang="es-ES"/>
          </a:p>
        </p:txBody>
      </p:sp>
    </p:spTree>
    <p:extLst>
      <p:ext uri="{BB962C8B-B14F-4D97-AF65-F5344CB8AC3E}">
        <p14:creationId xmlns:p14="http://schemas.microsoft.com/office/powerpoint/2010/main" val="2271433138"/>
      </p:ext>
    </p:extLst>
  </p:cSld>
  <p:clrMapOvr>
    <a:masterClrMapping/>
  </p:clrMapOvr>
</p:sld>
</file>

<file path=ppt/theme/theme1.xml><?xml version="1.0" encoding="utf-8"?>
<a:theme xmlns:a="http://schemas.openxmlformats.org/drawingml/2006/main" name="Personalizado">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88_TF10081922_Win32" id="{F5346758-FCFC-4768-A0D5-5D98CA22AE7D}" vid="{95E17E32-21CE-414D-883D-B820BF1E38D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{926E48D6-C082-4434-BDE7-34E29A029E3A}tf10081922_win32</Template>
  <TotalTime>505</TotalTime>
  <Words>474</Words>
  <Application>Microsoft Office PowerPoint</Application>
  <PresentationFormat>Panorámica</PresentationFormat>
  <Paragraphs>61</Paragraphs>
  <Slides>7</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Quire Sans Pro Light</vt:lpstr>
      <vt:lpstr>Tisa Offc Serif Pro</vt:lpstr>
      <vt:lpstr>Personalizado</vt:lpstr>
      <vt:lpstr>Proyecto Final Sistema de gestión carcelaria</vt:lpstr>
      <vt:lpstr>INTRODUCCION Y CONTEXTO</vt:lpstr>
      <vt:lpstr>DATOS DE LA CARCEL</vt:lpstr>
      <vt:lpstr>CARACTERISTICAS DEL PROGRAMA </vt:lpstr>
      <vt:lpstr>CARACTERISTICAS DEL PROGRAMA </vt:lpstr>
      <vt:lpstr>Funciones especiales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Sistema de gestión carcelaria</dc:title>
  <dc:creator>Cazador De Triceratops</dc:creator>
  <cp:lastModifiedBy>Cazador De Triceratops</cp:lastModifiedBy>
  <cp:revision>1</cp:revision>
  <dcterms:created xsi:type="dcterms:W3CDTF">2024-02-06T04:40:57Z</dcterms:created>
  <dcterms:modified xsi:type="dcterms:W3CDTF">2024-02-06T13:06:04Z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